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3" r:id="rId13"/>
    <p:sldId id="272" r:id="rId14"/>
    <p:sldId id="274" r:id="rId15"/>
    <p:sldId id="276" r:id="rId16"/>
    <p:sldId id="277" r:id="rId17"/>
    <p:sldId id="275" r:id="rId18"/>
    <p:sldId id="288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61" r:id="rId29"/>
    <p:sldId id="295" r:id="rId30"/>
    <p:sldId id="289" r:id="rId31"/>
    <p:sldId id="290" r:id="rId32"/>
    <p:sldId id="291" r:id="rId33"/>
    <p:sldId id="257" r:id="rId34"/>
    <p:sldId id="259" r:id="rId35"/>
    <p:sldId id="260" r:id="rId36"/>
    <p:sldId id="296" r:id="rId37"/>
    <p:sldId id="297" r:id="rId38"/>
    <p:sldId id="298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2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57ADDA-58DD-49D5-8F0E-4F6D6677ACC4}" type="datetimeFigureOut">
              <a:rPr lang="en-US" smtClean="0"/>
              <a:pPr/>
              <a:t>1/15/2017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710183-157D-47CC-BF08-D09C874701F3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8F06C-7AB7-4ACE-B3EC-C42C34856A66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358C9-A63D-4522-917E-A4A998FE5CCB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4D701-6DE1-4077-BFBE-20A9D1D94AE8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C9135-4B06-4830-A890-AECF707335F1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18E3A-ABD0-4BAD-A147-B8FF685E534B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A43A5-C3B6-474F-966F-2F3C163A0D65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A7AEB-4331-47FD-8DDB-9D0377A5868B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FDD95-9B7D-4858-A5F1-8490647C2205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C88F8-7A2F-457A-9E8E-037FC37D2C43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192E1-970F-4CF1-9C52-D84E1B4D3DEA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2C46F-CCA1-4260-87CA-BE116FB34B45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73F01-E43E-45CC-BCBA-160D237DAA15}" type="datetime1">
              <a:rPr lang="en-US" smtClean="0"/>
              <a:pPr/>
              <a:t>1/15/2017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577EB-6BFE-47C4-8060-369EABFE83CF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2084393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en-US" sz="6000" b="1" dirty="0" smtClean="0"/>
              <a:t>Missing Value Treatment</a:t>
            </a:r>
            <a:endParaRPr lang="en-IN" sz="60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</a:t>
            </a:fld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lets see a data frame </a:t>
            </a:r>
            <a:r>
              <a:rPr lang="en-US" dirty="0" smtClean="0">
                <a:solidFill>
                  <a:srgbClr val="C00000"/>
                </a:solidFill>
              </a:rPr>
              <a:t>imp.csv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806" t="13019" r="76557" b="36288"/>
          <a:stretch>
            <a:fillRect/>
          </a:stretch>
        </p:blipFill>
        <p:spPr bwMode="auto">
          <a:xfrm>
            <a:off x="2143108" y="1357298"/>
            <a:ext cx="4143404" cy="4786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10</a:t>
            </a:fld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See use of </a:t>
            </a:r>
            <a:r>
              <a:rPr lang="en-US" dirty="0" smtClean="0">
                <a:solidFill>
                  <a:srgbClr val="0070C0"/>
                </a:solidFill>
              </a:rPr>
              <a:t>dim(imp)</a:t>
            </a:r>
            <a:r>
              <a:rPr lang="en-US" dirty="0" smtClean="0"/>
              <a:t> and </a:t>
            </a:r>
            <a:r>
              <a:rPr lang="en-US" dirty="0" err="1" smtClean="0">
                <a:solidFill>
                  <a:srgbClr val="0070C0"/>
                </a:solidFill>
              </a:rPr>
              <a:t>str</a:t>
            </a:r>
            <a:r>
              <a:rPr lang="en-US" dirty="0" smtClean="0">
                <a:solidFill>
                  <a:srgbClr val="0070C0"/>
                </a:solidFill>
              </a:rPr>
              <a:t>(imp)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948" t="34137" r="64107" b="48526"/>
          <a:stretch>
            <a:fillRect/>
          </a:stretch>
        </p:blipFill>
        <p:spPr bwMode="auto">
          <a:xfrm>
            <a:off x="500034" y="1928802"/>
            <a:ext cx="8143932" cy="4000528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11</a:t>
            </a:fld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</a:t>
            </a:r>
            <a:r>
              <a:rPr lang="en-US" dirty="0" smtClean="0">
                <a:solidFill>
                  <a:srgbClr val="C00000"/>
                </a:solidFill>
              </a:rPr>
              <a:t>imp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948" t="59233" r="68989" b="22953"/>
          <a:stretch>
            <a:fillRect/>
          </a:stretch>
        </p:blipFill>
        <p:spPr bwMode="auto">
          <a:xfrm>
            <a:off x="928662" y="2143116"/>
            <a:ext cx="7429552" cy="35719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12</a:t>
            </a:fld>
            <a:endParaRPr lang="en-I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 us attempt Categorical variable3 first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806" t="13019" r="76557" b="36288"/>
          <a:stretch>
            <a:fillRect/>
          </a:stretch>
        </p:blipFill>
        <p:spPr bwMode="auto">
          <a:xfrm>
            <a:off x="2143108" y="1357298"/>
            <a:ext cx="4143404" cy="4786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5072066" y="1428736"/>
            <a:ext cx="1071570" cy="45005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13</a:t>
            </a:fld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15423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For categorical variable3, Min, Q1, Median, Q3, Max is irrelevant. We need to change from Integer to Factor 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948" t="59233" r="68989" b="22953"/>
          <a:stretch>
            <a:fillRect/>
          </a:stretch>
        </p:blipFill>
        <p:spPr bwMode="auto">
          <a:xfrm>
            <a:off x="428596" y="2500306"/>
            <a:ext cx="7929618" cy="300039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5715008" y="2786058"/>
            <a:ext cx="2357454" cy="27146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14</a:t>
            </a:fld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See use of </a:t>
            </a:r>
            <a:r>
              <a:rPr lang="en-US" dirty="0" err="1" smtClean="0">
                <a:solidFill>
                  <a:srgbClr val="0070C0"/>
                </a:solidFill>
              </a:rPr>
              <a:t>as.factor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15</a:t>
            </a:fld>
            <a:endParaRPr lang="en-IN"/>
          </a:p>
        </p:txBody>
      </p:sp>
      <p:pic>
        <p:nvPicPr>
          <p:cNvPr id="7" name="Picture 6"/>
          <p:cNvPicPr/>
          <p:nvPr/>
        </p:nvPicPr>
        <p:blipFill>
          <a:blip r:embed="rId2"/>
          <a:srcRect l="948" t="77047" r="54690" b="8587"/>
          <a:stretch>
            <a:fillRect/>
          </a:stretch>
        </p:blipFill>
        <p:spPr bwMode="auto">
          <a:xfrm>
            <a:off x="285720" y="2357430"/>
            <a:ext cx="8358246" cy="290514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1928794" y="4286256"/>
            <a:ext cx="3571900" cy="4286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01135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There are 14 observations, 2 are NAs</a:t>
            </a:r>
            <a:br>
              <a:rPr lang="en-US" dirty="0" smtClean="0"/>
            </a:br>
            <a:r>
              <a:rPr lang="en-US" dirty="0" smtClean="0"/>
              <a:t>Which number should come as replacement for NA?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16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948" t="51619" r="83719" b="40767"/>
          <a:stretch>
            <a:fillRect/>
          </a:stretch>
        </p:blipFill>
        <p:spPr bwMode="auto">
          <a:xfrm>
            <a:off x="2285984" y="3143248"/>
            <a:ext cx="4205311" cy="1538297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6" name="Oval Callout 5"/>
          <p:cNvSpPr/>
          <p:nvPr/>
        </p:nvSpPr>
        <p:spPr>
          <a:xfrm>
            <a:off x="1928794" y="4286256"/>
            <a:ext cx="2000264" cy="500066"/>
          </a:xfrm>
          <a:prstGeom prst="wedgeEllipseCallout">
            <a:avLst>
              <a:gd name="adj1" fmla="val 63928"/>
              <a:gd name="adj2" fmla="val 71033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4214810" y="4786322"/>
            <a:ext cx="6429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12</a:t>
            </a:r>
            <a:endParaRPr lang="en-IN" sz="2800" b="1" dirty="0"/>
          </a:p>
        </p:txBody>
      </p:sp>
      <p:cxnSp>
        <p:nvCxnSpPr>
          <p:cNvPr id="9" name="Straight Arrow Connector 8"/>
          <p:cNvCxnSpPr/>
          <p:nvPr/>
        </p:nvCxnSpPr>
        <p:spPr>
          <a:xfrm rot="5400000" flipH="1" flipV="1">
            <a:off x="2500298" y="5000636"/>
            <a:ext cx="571504" cy="1588"/>
          </a:xfrm>
          <a:prstGeom prst="straightConnector1">
            <a:avLst/>
          </a:prstGeom>
          <a:ln w="571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Replace NA by 2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17</a:t>
            </a:fld>
            <a:endParaRPr lang="en-IN"/>
          </a:p>
        </p:txBody>
      </p:sp>
      <p:pic>
        <p:nvPicPr>
          <p:cNvPr id="7" name="Picture 6"/>
          <p:cNvPicPr/>
          <p:nvPr/>
        </p:nvPicPr>
        <p:blipFill>
          <a:blip r:embed="rId2"/>
          <a:srcRect l="791" t="60665" r="70965" b="19557"/>
          <a:stretch>
            <a:fillRect/>
          </a:stretch>
        </p:blipFill>
        <p:spPr bwMode="auto">
          <a:xfrm>
            <a:off x="857224" y="2071678"/>
            <a:ext cx="6429420" cy="314327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8" name="Oval Callout 7"/>
          <p:cNvSpPr/>
          <p:nvPr/>
        </p:nvSpPr>
        <p:spPr>
          <a:xfrm>
            <a:off x="5357818" y="2571744"/>
            <a:ext cx="2000264" cy="1785950"/>
          </a:xfrm>
          <a:prstGeom prst="wedgeEllipseCallout">
            <a:avLst>
              <a:gd name="adj1" fmla="val 63928"/>
              <a:gd name="adj2" fmla="val 71033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7643834" y="4786322"/>
            <a:ext cx="57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14</a:t>
            </a:r>
            <a:endParaRPr lang="en-IN" sz="2800" b="1" dirty="0"/>
          </a:p>
        </p:txBody>
      </p:sp>
      <p:cxnSp>
        <p:nvCxnSpPr>
          <p:cNvPr id="10" name="Straight Arrow Connector 9"/>
          <p:cNvCxnSpPr/>
          <p:nvPr/>
        </p:nvCxnSpPr>
        <p:spPr>
          <a:xfrm rot="10800000">
            <a:off x="6143636" y="3500438"/>
            <a:ext cx="570710" cy="794"/>
          </a:xfrm>
          <a:prstGeom prst="straightConnector1">
            <a:avLst/>
          </a:prstGeom>
          <a:ln w="571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 replaced by 2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18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16576" t="15801" r="76390" b="38002"/>
          <a:stretch>
            <a:fillRect/>
          </a:stretch>
        </p:blipFill>
        <p:spPr bwMode="auto">
          <a:xfrm>
            <a:off x="3643306" y="1357298"/>
            <a:ext cx="1285884" cy="477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let us impute variable1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19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795" t="86470" r="74676" b="11630"/>
          <a:stretch>
            <a:fillRect/>
          </a:stretch>
        </p:blipFill>
        <p:spPr bwMode="auto">
          <a:xfrm>
            <a:off x="1714480" y="1928802"/>
            <a:ext cx="5429288" cy="357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85918" y="2857496"/>
            <a:ext cx="5475319" cy="3062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Lets create a vector name </a:t>
            </a:r>
            <a:r>
              <a:rPr lang="en-US" dirty="0" smtClean="0">
                <a:solidFill>
                  <a:srgbClr val="C00000"/>
                </a:solidFill>
              </a:rPr>
              <a:t>data</a:t>
            </a:r>
            <a:r>
              <a:rPr lang="en-US" dirty="0" smtClean="0"/>
              <a:t> having two NA values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997" t="74238" r="51368" b="10102"/>
          <a:stretch>
            <a:fillRect/>
          </a:stretch>
        </p:blipFill>
        <p:spPr bwMode="auto">
          <a:xfrm>
            <a:off x="857224" y="2071678"/>
            <a:ext cx="7253319" cy="29719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</a:t>
            </a:fld>
            <a:endParaRPr lang="en-I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Impute variable1 by MEAN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20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670" t="76177" r="77461" b="15303"/>
          <a:stretch>
            <a:fillRect/>
          </a:stretch>
        </p:blipFill>
        <p:spPr bwMode="auto">
          <a:xfrm>
            <a:off x="1857356" y="2000240"/>
            <a:ext cx="4600598" cy="129064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2"/>
          <a:srcRect l="670" t="88189" r="51296" b="7202"/>
          <a:stretch>
            <a:fillRect/>
          </a:stretch>
        </p:blipFill>
        <p:spPr bwMode="auto">
          <a:xfrm>
            <a:off x="357158" y="4071942"/>
            <a:ext cx="8429684" cy="1143008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See 3</a:t>
            </a:r>
            <a:r>
              <a:rPr lang="en-US" baseline="30000" dirty="0" smtClean="0"/>
              <a:t>rd</a:t>
            </a:r>
            <a:r>
              <a:rPr lang="en-US" dirty="0" smtClean="0"/>
              <a:t> and 7</a:t>
            </a:r>
            <a:r>
              <a:rPr lang="en-US" baseline="30000" dirty="0" smtClean="0"/>
              <a:t>th</a:t>
            </a:r>
            <a:r>
              <a:rPr lang="en-US" dirty="0" smtClean="0"/>
              <a:t> NA values are MEAN now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21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3300" t="15789" r="89275" b="33795"/>
          <a:stretch>
            <a:fillRect/>
          </a:stretch>
        </p:blipFill>
        <p:spPr bwMode="auto">
          <a:xfrm>
            <a:off x="3714744" y="1545790"/>
            <a:ext cx="1571636" cy="4597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3571868" y="2357430"/>
            <a:ext cx="2000264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3571868" y="3429000"/>
            <a:ext cx="2000264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See in </a:t>
            </a:r>
            <a:r>
              <a:rPr lang="en-US" dirty="0" smtClean="0">
                <a:solidFill>
                  <a:srgbClr val="0070C0"/>
                </a:solidFill>
              </a:rPr>
              <a:t>summary</a:t>
            </a:r>
            <a:r>
              <a:rPr lang="en-US" dirty="0" smtClean="0"/>
              <a:t> NA disappears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22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831" t="58986" r="51374" b="7202"/>
          <a:stretch>
            <a:fillRect/>
          </a:stretch>
        </p:blipFill>
        <p:spPr bwMode="auto">
          <a:xfrm>
            <a:off x="571472" y="1357298"/>
            <a:ext cx="8143932" cy="492922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Histograms</a:t>
            </a:r>
            <a:br>
              <a:rPr lang="en-US" dirty="0" smtClean="0"/>
            </a:br>
            <a:r>
              <a:rPr lang="en-US" dirty="0" smtClean="0"/>
              <a:t>Can you observe the difference?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23</a:t>
            </a:fld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86314" y="3786190"/>
            <a:ext cx="3929058" cy="216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5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2285992"/>
            <a:ext cx="4071966" cy="221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5857884" y="3214686"/>
            <a:ext cx="175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Imputation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1643042" y="1714488"/>
            <a:ext cx="1897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 Imputation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let us impute variable2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24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992" t="88247" r="76087" b="9576"/>
          <a:stretch>
            <a:fillRect/>
          </a:stretch>
        </p:blipFill>
        <p:spPr bwMode="auto">
          <a:xfrm>
            <a:off x="2000232" y="1857364"/>
            <a:ext cx="5234009" cy="404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43042" y="3000372"/>
            <a:ext cx="5731510" cy="2593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Impute by MEDIAN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25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825" t="51463" r="52980" b="38795"/>
          <a:stretch>
            <a:fillRect/>
          </a:stretch>
        </p:blipFill>
        <p:spPr bwMode="auto">
          <a:xfrm>
            <a:off x="285720" y="2214554"/>
            <a:ext cx="8501121" cy="2071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 replaced by MEDIAN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26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10899" t="15801" r="82743" b="35687"/>
          <a:stretch>
            <a:fillRect/>
          </a:stretch>
        </p:blipFill>
        <p:spPr bwMode="auto">
          <a:xfrm>
            <a:off x="4071934" y="1581150"/>
            <a:ext cx="1000132" cy="4705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4214810" y="3000372"/>
            <a:ext cx="928694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4214810" y="4500570"/>
            <a:ext cx="928694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4214810" y="5643578"/>
            <a:ext cx="928694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variable2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27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916" t="60747" r="51428" b="7479"/>
          <a:stretch>
            <a:fillRect/>
          </a:stretch>
        </p:blipFill>
        <p:spPr bwMode="auto">
          <a:xfrm>
            <a:off x="500054" y="1643050"/>
            <a:ext cx="8001036" cy="414339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KNN Imputation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066914" y="1285860"/>
          <a:ext cx="4576788" cy="5036808"/>
        </p:xfrm>
        <a:graphic>
          <a:graphicData uri="http://schemas.openxmlformats.org/drawingml/2006/table">
            <a:tbl>
              <a:tblPr/>
              <a:tblGrid>
                <a:gridCol w="1144197"/>
                <a:gridCol w="1144197"/>
                <a:gridCol w="1144197"/>
                <a:gridCol w="1144197"/>
              </a:tblGrid>
              <a:tr h="83056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 </a:t>
                      </a:r>
                      <a:endParaRPr lang="en-IN" sz="2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Height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Weight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Gender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150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52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F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2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137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45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F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3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135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42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F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4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142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50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F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5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145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51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F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6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160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65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M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7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167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72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M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8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170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75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M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9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162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68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M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72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10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165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66</a:t>
                      </a:r>
                      <a:endParaRPr lang="en-IN" sz="2400" b="1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Calibri"/>
                        </a:rPr>
                        <a:t>M</a:t>
                      </a:r>
                      <a:endParaRPr lang="en-IN" sz="2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28</a:t>
            </a:fld>
            <a:endParaRPr lang="en-I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 Plot of Weight </a:t>
            </a:r>
            <a:r>
              <a:rPr lang="en-US" dirty="0" err="1" smtClean="0"/>
              <a:t>vs</a:t>
            </a:r>
            <a:r>
              <a:rPr lang="en-US" dirty="0" smtClean="0"/>
              <a:t> Height 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28086" t="33518" r="31556" b="19114"/>
          <a:stretch>
            <a:fillRect/>
          </a:stretch>
        </p:blipFill>
        <p:spPr bwMode="auto">
          <a:xfrm>
            <a:off x="1428728" y="1714488"/>
            <a:ext cx="6143668" cy="43481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29</a:t>
            </a:fld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Missing Values?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3159" t="69041" r="65754" b="17184"/>
          <a:stretch>
            <a:fillRect/>
          </a:stretch>
        </p:blipFill>
        <p:spPr bwMode="auto">
          <a:xfrm>
            <a:off x="285720" y="2143116"/>
            <a:ext cx="8501122" cy="335758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</a:t>
            </a:fld>
            <a:endParaRPr lang="en-I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packages </a:t>
            </a:r>
            <a:r>
              <a:rPr lang="en-US" dirty="0" smtClean="0">
                <a:solidFill>
                  <a:srgbClr val="0070C0"/>
                </a:solidFill>
              </a:rPr>
              <a:t>VIM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30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997" t="50693" r="51267" b="9141"/>
          <a:stretch>
            <a:fillRect/>
          </a:stretch>
        </p:blipFill>
        <p:spPr bwMode="auto">
          <a:xfrm>
            <a:off x="428596" y="1285860"/>
            <a:ext cx="8143931" cy="4714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library(VIM)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31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739" t="41678" r="51431" b="9418"/>
          <a:stretch>
            <a:fillRect/>
          </a:stretch>
        </p:blipFill>
        <p:spPr bwMode="auto">
          <a:xfrm>
            <a:off x="642910" y="1285860"/>
            <a:ext cx="7643866" cy="4857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imp&lt;-</a:t>
            </a:r>
            <a:r>
              <a:rPr lang="en-US" dirty="0" err="1" smtClean="0">
                <a:solidFill>
                  <a:srgbClr val="0070C0"/>
                </a:solidFill>
              </a:rPr>
              <a:t>kNN</a:t>
            </a:r>
            <a:r>
              <a:rPr lang="en-US" dirty="0" smtClean="0">
                <a:solidFill>
                  <a:srgbClr val="0070C0"/>
                </a:solidFill>
              </a:rPr>
              <a:t>(imp)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32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767" t="16366" r="52892" b="19391"/>
          <a:stretch>
            <a:fillRect/>
          </a:stretch>
        </p:blipFill>
        <p:spPr bwMode="auto">
          <a:xfrm>
            <a:off x="862007" y="1066800"/>
            <a:ext cx="6781827" cy="5291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4071934" y="1785926"/>
            <a:ext cx="500066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4071934" y="2786058"/>
            <a:ext cx="500066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5214942" y="2285992"/>
            <a:ext cx="500066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5214942" y="3500438"/>
            <a:ext cx="500066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5214942" y="4500570"/>
            <a:ext cx="500066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6429388" y="2071678"/>
            <a:ext cx="500066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6429388" y="4286256"/>
            <a:ext cx="500066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6072198" y="5143512"/>
            <a:ext cx="2294026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TRUE implies NA value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KNN Imputation</a:t>
            </a:r>
            <a:br>
              <a:rPr lang="en-US" dirty="0" smtClean="0"/>
            </a:br>
            <a:r>
              <a:rPr lang="en-US" dirty="0" smtClean="0"/>
              <a:t>Variable 3</a:t>
            </a:r>
            <a:endParaRPr lang="en-IN" dirty="0"/>
          </a:p>
        </p:txBody>
      </p:sp>
      <p:pic>
        <p:nvPicPr>
          <p:cNvPr id="11" name="Picture 10"/>
          <p:cNvPicPr/>
          <p:nvPr/>
        </p:nvPicPr>
        <p:blipFill>
          <a:blip r:embed="rId2"/>
          <a:srcRect l="30745" t="24931" r="30891" b="23269"/>
          <a:stretch>
            <a:fillRect/>
          </a:stretch>
        </p:blipFill>
        <p:spPr bwMode="auto">
          <a:xfrm>
            <a:off x="1643042" y="1571612"/>
            <a:ext cx="5857916" cy="4786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2643174" y="3071810"/>
            <a:ext cx="4286280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2643174" y="5643578"/>
            <a:ext cx="4286280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33</a:t>
            </a:fld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KNN Imputation </a:t>
            </a:r>
            <a:br>
              <a:rPr lang="en-US" dirty="0" smtClean="0"/>
            </a:br>
            <a:r>
              <a:rPr lang="en-US" dirty="0" smtClean="0"/>
              <a:t>Variable 1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4" name="Picture 3"/>
          <p:cNvPicPr/>
          <p:nvPr/>
        </p:nvPicPr>
        <p:blipFill>
          <a:blip r:embed="rId2"/>
          <a:srcRect l="30578" t="35457" r="30202" b="12742"/>
          <a:stretch>
            <a:fillRect/>
          </a:stretch>
        </p:blipFill>
        <p:spPr bwMode="auto">
          <a:xfrm>
            <a:off x="1142976" y="1357298"/>
            <a:ext cx="6429420" cy="5000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1500166" y="2643182"/>
            <a:ext cx="5572164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1571604" y="3786190"/>
            <a:ext cx="5500726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34</a:t>
            </a:fld>
            <a:endParaRPr lang="en-IN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KNN Imputation </a:t>
            </a:r>
            <a:br>
              <a:rPr lang="en-US" dirty="0" smtClean="0"/>
            </a:br>
            <a:r>
              <a:rPr lang="en-US" dirty="0" smtClean="0"/>
              <a:t>Variable 2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4" name="Picture 3"/>
          <p:cNvPicPr/>
          <p:nvPr/>
        </p:nvPicPr>
        <p:blipFill>
          <a:blip r:embed="rId2"/>
          <a:srcRect l="31077" t="24931" r="30680" b="24654"/>
          <a:stretch>
            <a:fillRect/>
          </a:stretch>
        </p:blipFill>
        <p:spPr bwMode="auto">
          <a:xfrm>
            <a:off x="1571604" y="1428736"/>
            <a:ext cx="6000792" cy="4929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2357422" y="3286124"/>
            <a:ext cx="4643470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2357422" y="4786322"/>
            <a:ext cx="4643470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2428860" y="5929330"/>
            <a:ext cx="4643470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35</a:t>
            </a:fld>
            <a:endParaRPr lang="en-IN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36</a:t>
            </a:fld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759" t="33754" r="76458" b="29394"/>
          <a:stretch>
            <a:fillRect/>
          </a:stretch>
        </p:blipFill>
        <p:spPr bwMode="auto">
          <a:xfrm>
            <a:off x="1928794" y="1962151"/>
            <a:ext cx="4872060" cy="418149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imp[</a:t>
            </a:r>
            <a:r>
              <a:rPr lang="en-US" dirty="0" err="1" smtClean="0">
                <a:solidFill>
                  <a:srgbClr val="0070C0"/>
                </a:solidFill>
              </a:rPr>
              <a:t>complete.cases</a:t>
            </a:r>
            <a:r>
              <a:rPr lang="en-US" dirty="0" smtClean="0">
                <a:solidFill>
                  <a:srgbClr val="0070C0"/>
                </a:solidFill>
              </a:rPr>
              <a:t>(imp), ]</a:t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/>
              <a:t>Finding Complete cases</a:t>
            </a:r>
            <a:endParaRPr lang="en-IN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37</a:t>
            </a:fld>
            <a:endParaRPr lang="en-IN"/>
          </a:p>
        </p:txBody>
      </p:sp>
      <p:pic>
        <p:nvPicPr>
          <p:cNvPr id="5" name="Picture 4"/>
          <p:cNvPicPr/>
          <p:nvPr/>
        </p:nvPicPr>
        <p:blipFill>
          <a:blip r:embed="rId2"/>
          <a:srcRect l="759" t="70715" r="66703" b="7479"/>
          <a:stretch>
            <a:fillRect/>
          </a:stretch>
        </p:blipFill>
        <p:spPr bwMode="auto">
          <a:xfrm>
            <a:off x="1428728" y="2000240"/>
            <a:ext cx="6438928" cy="359570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See structures</a:t>
            </a:r>
            <a:endParaRPr lang="en-IN" dirty="0"/>
          </a:p>
        </p:txBody>
      </p:sp>
      <p:sp>
        <p:nvSpPr>
          <p:cNvPr id="7" name="Oval 6"/>
          <p:cNvSpPr/>
          <p:nvPr/>
        </p:nvSpPr>
        <p:spPr>
          <a:xfrm>
            <a:off x="3357554" y="2143116"/>
            <a:ext cx="3286148" cy="642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3214678" y="3786190"/>
            <a:ext cx="3286148" cy="642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38</a:t>
            </a:fld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Complete Cases of </a:t>
            </a:r>
            <a:r>
              <a:rPr lang="en-US" dirty="0" err="1" smtClean="0">
                <a:solidFill>
                  <a:srgbClr val="C00000"/>
                </a:solidFill>
              </a:rPr>
              <a:t>framingham</a:t>
            </a:r>
            <a:r>
              <a:rPr lang="en-US" dirty="0" smtClean="0"/>
              <a:t> data </a:t>
            </a:r>
            <a:endParaRPr lang="en-IN" dirty="0"/>
          </a:p>
        </p:txBody>
      </p:sp>
      <p:pic>
        <p:nvPicPr>
          <p:cNvPr id="7" name="Picture 6"/>
          <p:cNvPicPr/>
          <p:nvPr/>
        </p:nvPicPr>
        <p:blipFill>
          <a:blip r:embed="rId2"/>
          <a:srcRect l="5984" t="38168" r="62421" b="51801"/>
          <a:stretch>
            <a:fillRect/>
          </a:stretch>
        </p:blipFill>
        <p:spPr bwMode="auto">
          <a:xfrm>
            <a:off x="500034" y="2071678"/>
            <a:ext cx="6348441" cy="1790709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</p:spPr>
      </p:pic>
      <p:pic>
        <p:nvPicPr>
          <p:cNvPr id="8" name="Picture 7"/>
          <p:cNvPicPr/>
          <p:nvPr/>
        </p:nvPicPr>
        <p:blipFill>
          <a:blip r:embed="rId3"/>
          <a:srcRect l="4986" t="54032" r="62402" b="35734"/>
          <a:stretch>
            <a:fillRect/>
          </a:stretch>
        </p:blipFill>
        <p:spPr bwMode="auto">
          <a:xfrm>
            <a:off x="2500298" y="4286256"/>
            <a:ext cx="6350346" cy="1643071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</p:spPr>
      </p:pic>
      <p:sp>
        <p:nvSpPr>
          <p:cNvPr id="9" name="Rectangle 8"/>
          <p:cNvSpPr/>
          <p:nvPr/>
        </p:nvSpPr>
        <p:spPr>
          <a:xfrm>
            <a:off x="2214546" y="2428868"/>
            <a:ext cx="3643338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4357686" y="4857760"/>
            <a:ext cx="3643338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93991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If, we write 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na.rm = T</a:t>
            </a:r>
            <a:r>
              <a:rPr lang="en-US" dirty="0" smtClean="0"/>
              <a:t>, calculation of mean will not consider NA values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946" t="86106" r="51462" b="7202"/>
          <a:stretch>
            <a:fillRect/>
          </a:stretch>
        </p:blipFill>
        <p:spPr bwMode="auto">
          <a:xfrm>
            <a:off x="428596" y="2928934"/>
            <a:ext cx="8358246" cy="14573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4</a:t>
            </a:fld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00034" y="50004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Similarly, we can use 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na.rm = T </a:t>
            </a:r>
            <a:r>
              <a:rPr lang="en-US" dirty="0" smtClean="0"/>
              <a:t>for median and standard deviation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831" t="68783" r="82275" b="15471"/>
          <a:stretch>
            <a:fillRect/>
          </a:stretch>
        </p:blipFill>
        <p:spPr bwMode="auto">
          <a:xfrm>
            <a:off x="857224" y="2428868"/>
            <a:ext cx="6572296" cy="285752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5</a:t>
            </a:fld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Use of 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is.na(data)</a:t>
            </a:r>
            <a:r>
              <a:rPr lang="en-US" dirty="0" smtClean="0"/>
              <a:t> for identifying NA values: </a:t>
            </a:r>
            <a:r>
              <a:rPr lang="en-US" dirty="0" smtClean="0">
                <a:solidFill>
                  <a:srgbClr val="FF0000"/>
                </a:solidFill>
              </a:rPr>
              <a:t>TRUE</a:t>
            </a:r>
            <a:r>
              <a:rPr lang="en-US" dirty="0" smtClean="0"/>
              <a:t> stands for </a:t>
            </a:r>
            <a:r>
              <a:rPr lang="en-US" dirty="0" smtClean="0">
                <a:solidFill>
                  <a:srgbClr val="FF0000"/>
                </a:solidFill>
              </a:rPr>
              <a:t>NA</a:t>
            </a:r>
            <a:r>
              <a:rPr lang="en-US" dirty="0" smtClean="0"/>
              <a:t> value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767" t="82780" r="51167" b="7756"/>
          <a:stretch>
            <a:fillRect/>
          </a:stretch>
        </p:blipFill>
        <p:spPr bwMode="auto">
          <a:xfrm>
            <a:off x="285720" y="2428868"/>
            <a:ext cx="8358246" cy="214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3"/>
          <a:srcRect l="8057" t="74238" r="66038" b="23427"/>
          <a:stretch>
            <a:fillRect/>
          </a:stretch>
        </p:blipFill>
        <p:spPr bwMode="auto">
          <a:xfrm>
            <a:off x="785786" y="4643446"/>
            <a:ext cx="7000924" cy="428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Oval 7"/>
          <p:cNvSpPr/>
          <p:nvPr/>
        </p:nvSpPr>
        <p:spPr>
          <a:xfrm>
            <a:off x="2714612" y="3500438"/>
            <a:ext cx="785818" cy="17145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/>
          <p:cNvSpPr/>
          <p:nvPr/>
        </p:nvSpPr>
        <p:spPr>
          <a:xfrm>
            <a:off x="5357818" y="3500438"/>
            <a:ext cx="785818" cy="17145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6</a:t>
            </a:fld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Putting an exclamation sign before argument, reverse the meaning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828" t="84561" r="57778" b="9719"/>
          <a:stretch>
            <a:fillRect/>
          </a:stretch>
        </p:blipFill>
        <p:spPr bwMode="auto">
          <a:xfrm>
            <a:off x="642910" y="2000240"/>
            <a:ext cx="7929618" cy="1357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3"/>
          <a:srcRect l="767" t="86557" r="58151" b="9351"/>
          <a:stretch>
            <a:fillRect/>
          </a:stretch>
        </p:blipFill>
        <p:spPr bwMode="auto">
          <a:xfrm>
            <a:off x="714348" y="3714752"/>
            <a:ext cx="7715304" cy="9286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/>
          <p:cNvPicPr/>
          <p:nvPr/>
        </p:nvPicPr>
        <p:blipFill>
          <a:blip r:embed="rId4"/>
          <a:srcRect l="8057" t="74238" r="66038" b="23427"/>
          <a:stretch>
            <a:fillRect/>
          </a:stretch>
        </p:blipFill>
        <p:spPr bwMode="auto">
          <a:xfrm>
            <a:off x="1214414" y="4643446"/>
            <a:ext cx="7429552" cy="428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8"/>
          <p:cNvSpPr/>
          <p:nvPr/>
        </p:nvSpPr>
        <p:spPr>
          <a:xfrm>
            <a:off x="3428992" y="2285992"/>
            <a:ext cx="714380" cy="29289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6286512" y="2357430"/>
            <a:ext cx="714380" cy="29289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7</a:t>
            </a:fld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5114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Using </a:t>
            </a:r>
            <a:r>
              <a:rPr lang="en-US" dirty="0" smtClean="0">
                <a:solidFill>
                  <a:srgbClr val="0070C0"/>
                </a:solidFill>
              </a:rPr>
              <a:t>is.na</a:t>
            </a:r>
            <a:r>
              <a:rPr lang="en-US" dirty="0" smtClean="0"/>
              <a:t> concept for finding MEAN</a:t>
            </a:r>
            <a:br>
              <a:rPr lang="en-US" dirty="0" smtClean="0"/>
            </a:br>
            <a:r>
              <a:rPr lang="en-US" dirty="0" smtClean="0"/>
              <a:t>Rectangle brackets always used for sub-setting. Exclamatory sign </a:t>
            </a:r>
            <a:r>
              <a:rPr lang="en-US" dirty="0" smtClean="0">
                <a:solidFill>
                  <a:srgbClr val="0070C0"/>
                </a:solidFill>
              </a:rPr>
              <a:t>!</a:t>
            </a:r>
            <a:r>
              <a:rPr lang="en-US" dirty="0" smtClean="0"/>
              <a:t> Makes data WITHOUT missing values 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789" t="80742" r="70740" b="9950"/>
          <a:stretch>
            <a:fillRect/>
          </a:stretch>
        </p:blipFill>
        <p:spPr bwMode="auto">
          <a:xfrm>
            <a:off x="1142976" y="3214686"/>
            <a:ext cx="7143800" cy="2571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8</a:t>
            </a:fld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14282" y="274638"/>
            <a:ext cx="8929718" cy="165416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Find Mean, Median, SD, Summary</a:t>
            </a:r>
            <a:br>
              <a:rPr lang="en-US" dirty="0" smtClean="0"/>
            </a:br>
            <a:r>
              <a:rPr lang="en-US" dirty="0" smtClean="0">
                <a:solidFill>
                  <a:srgbClr val="0070C0"/>
                </a:solidFill>
              </a:rPr>
              <a:t>summary (data) </a:t>
            </a:r>
            <a:r>
              <a:rPr lang="en-US" dirty="0" smtClean="0"/>
              <a:t>will show NA values also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Dr Vinod on Missing Values 8971073111 vinodanalytics@gmail.com</a:t>
            </a:r>
            <a:endParaRPr lang="en-IN"/>
          </a:p>
        </p:txBody>
      </p:sp>
      <p:pic>
        <p:nvPicPr>
          <p:cNvPr id="6" name="Picture 5"/>
          <p:cNvPicPr/>
          <p:nvPr/>
        </p:nvPicPr>
        <p:blipFill>
          <a:blip r:embed="rId2"/>
          <a:srcRect l="831" t="67061" r="63262" b="9997"/>
          <a:stretch>
            <a:fillRect/>
          </a:stretch>
        </p:blipFill>
        <p:spPr bwMode="auto">
          <a:xfrm>
            <a:off x="642910" y="2214554"/>
            <a:ext cx="7929618" cy="3857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577EB-6BFE-47C4-8060-369EABFE83CF}" type="slidenum">
              <a:rPr lang="en-IN" smtClean="0"/>
              <a:pPr/>
              <a:t>9</a:t>
            </a:fld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582</Words>
  <Application>Microsoft Office PowerPoint</Application>
  <PresentationFormat>On-screen Show (4:3)</PresentationFormat>
  <Paragraphs>163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Missing Value Treatment</vt:lpstr>
      <vt:lpstr>Lets create a vector name data having two NA values</vt:lpstr>
      <vt:lpstr>How many Missing Values?</vt:lpstr>
      <vt:lpstr>If, we write na.rm = T, calculation of mean will not consider NA values</vt:lpstr>
      <vt:lpstr>Similarly, we can use na.rm = T for median and standard deviation</vt:lpstr>
      <vt:lpstr>Use of is.na(data) for identifying NA values: TRUE stands for NA value</vt:lpstr>
      <vt:lpstr>Putting an exclamation sign before argument, reverse the meaning</vt:lpstr>
      <vt:lpstr>Using is.na concept for finding MEAN Rectangle brackets always used for sub-setting. Exclamatory sign ! Makes data WITHOUT missing values </vt:lpstr>
      <vt:lpstr>Find Mean, Median, SD, Summary summary (data) will show NA values also</vt:lpstr>
      <vt:lpstr>Now lets see a data frame imp.csv</vt:lpstr>
      <vt:lpstr>See use of dim(imp) and str(imp)</vt:lpstr>
      <vt:lpstr>Summary of imp</vt:lpstr>
      <vt:lpstr>Let us attempt Categorical variable3 first</vt:lpstr>
      <vt:lpstr>For categorical variable3, Min, Q1, Median, Q3, Max is irrelevant. We need to change from Integer to Factor </vt:lpstr>
      <vt:lpstr>See use of as.factor</vt:lpstr>
      <vt:lpstr>There are 14 observations, 2 are NAs Which number should come as replacement for NA?</vt:lpstr>
      <vt:lpstr>Replace NA by 2</vt:lpstr>
      <vt:lpstr>NA replaced by 2</vt:lpstr>
      <vt:lpstr>Now let us impute variable1</vt:lpstr>
      <vt:lpstr>Impute variable1 by MEAN</vt:lpstr>
      <vt:lpstr>See 3rd and 7th NA values are MEAN now</vt:lpstr>
      <vt:lpstr>See in summary NA disappears</vt:lpstr>
      <vt:lpstr>Histograms Can you observe the difference?</vt:lpstr>
      <vt:lpstr>Now let us impute variable2</vt:lpstr>
      <vt:lpstr>Impute by MEDIAN</vt:lpstr>
      <vt:lpstr>NA replaced by MEDIAN</vt:lpstr>
      <vt:lpstr>Summary of variable2</vt:lpstr>
      <vt:lpstr>KNN Imputation</vt:lpstr>
      <vt:lpstr>Scatter Plot of Weight vs Height </vt:lpstr>
      <vt:lpstr>Install packages VIM</vt:lpstr>
      <vt:lpstr>library(VIM)</vt:lpstr>
      <vt:lpstr>imp&lt;-kNN(imp)</vt:lpstr>
      <vt:lpstr>KNN Imputation Variable 3</vt:lpstr>
      <vt:lpstr>KNN Imputation  Variable 1</vt:lpstr>
      <vt:lpstr>KNN Imputation  Variable 2</vt:lpstr>
      <vt:lpstr>imp[complete.cases(imp), ] Finding Complete cases</vt:lpstr>
      <vt:lpstr>See structures</vt:lpstr>
      <vt:lpstr>Complete Cases of framingham data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Dr. Vinod</dc:creator>
  <cp:lastModifiedBy>Dr. Vinod</cp:lastModifiedBy>
  <cp:revision>52</cp:revision>
  <dcterms:created xsi:type="dcterms:W3CDTF">2017-01-12T04:09:50Z</dcterms:created>
  <dcterms:modified xsi:type="dcterms:W3CDTF">2017-01-15T03:22:56Z</dcterms:modified>
</cp:coreProperties>
</file>

<file path=docProps/thumbnail.jpeg>
</file>